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9" r:id="rId2"/>
    <p:sldId id="257" r:id="rId3"/>
    <p:sldId id="262" r:id="rId4"/>
    <p:sldId id="336" r:id="rId5"/>
    <p:sldId id="337" r:id="rId6"/>
    <p:sldId id="338" r:id="rId7"/>
    <p:sldId id="339" r:id="rId8"/>
    <p:sldId id="340" r:id="rId9"/>
    <p:sldId id="341" r:id="rId10"/>
    <p:sldId id="346" r:id="rId11"/>
    <p:sldId id="342" r:id="rId12"/>
    <p:sldId id="347" r:id="rId13"/>
    <p:sldId id="343" r:id="rId14"/>
    <p:sldId id="344" r:id="rId15"/>
    <p:sldId id="348" r:id="rId16"/>
    <p:sldId id="349" r:id="rId17"/>
    <p:sldId id="345" r:id="rId18"/>
    <p:sldId id="351" r:id="rId19"/>
    <p:sldId id="352" r:id="rId20"/>
    <p:sldId id="350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53" r:id="rId30"/>
    <p:sldId id="364" r:id="rId31"/>
    <p:sldId id="365" r:id="rId32"/>
    <p:sldId id="366" r:id="rId33"/>
    <p:sldId id="367" r:id="rId34"/>
    <p:sldId id="354" r:id="rId35"/>
    <p:sldId id="368" r:id="rId36"/>
    <p:sldId id="369" r:id="rId37"/>
    <p:sldId id="370" r:id="rId38"/>
    <p:sldId id="371" r:id="rId39"/>
    <p:sldId id="355" r:id="rId40"/>
    <p:sldId id="373" r:id="rId41"/>
    <p:sldId id="374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21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87075"/>
  </p:normalViewPr>
  <p:slideViewPr>
    <p:cSldViewPr snapToGrid="0">
      <p:cViewPr varScale="1">
        <p:scale>
          <a:sx n="106" d="100"/>
          <a:sy n="106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mathematical analysis of last point given in textbook.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71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4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TRAVELING-SALESPERSON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BE0B0-4473-458B-A8EE-28EBD278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4" y="1642307"/>
            <a:ext cx="10129912" cy="114300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4696204-2E1B-47AC-B6BD-3387CE5D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4" y="3077871"/>
            <a:ext cx="9239566" cy="2516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59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7562AA97-12EF-403A-B623-82475C4F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89" y="717607"/>
            <a:ext cx="3300437" cy="481016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3B3F40-9F82-44ED-A613-50476A232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67" b="53072"/>
          <a:stretch/>
        </p:blipFill>
        <p:spPr>
          <a:xfrm>
            <a:off x="1083438" y="1386634"/>
            <a:ext cx="3820097" cy="3537035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E18E93-9251-491B-B264-A8E0A65E7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 r="33680" b="53072"/>
          <a:stretch/>
        </p:blipFill>
        <p:spPr>
          <a:xfrm>
            <a:off x="5762055" y="1386634"/>
            <a:ext cx="3820097" cy="3537035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BE31ED-084F-4949-9E23-6388A0243D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7" b="53031"/>
          <a:stretch/>
        </p:blipFill>
        <p:spPr>
          <a:xfrm>
            <a:off x="5762417" y="1405286"/>
            <a:ext cx="3742565" cy="3540127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7979AB-F7D1-4064-A9D5-BD7127AEF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1" r="66884"/>
          <a:stretch/>
        </p:blipFill>
        <p:spPr>
          <a:xfrm>
            <a:off x="5787820" y="1291401"/>
            <a:ext cx="3949326" cy="3540127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D2B574-1E49-42D6-954F-B5702527E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 t="53031" r="33680"/>
          <a:stretch/>
        </p:blipFill>
        <p:spPr>
          <a:xfrm>
            <a:off x="5777726" y="1292804"/>
            <a:ext cx="3820097" cy="3540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684F43-657B-46A8-9C91-7AF4E9F5F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14" y="5667366"/>
            <a:ext cx="10101336" cy="119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C3E38-34FF-427E-A190-17BC3498C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8" y="4837328"/>
            <a:ext cx="10087049" cy="814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22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TRAVELING-SALESPERSON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6D14EE-C426-4463-997B-A5E276CF9D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74"/>
          <a:stretch/>
        </p:blipFill>
        <p:spPr>
          <a:xfrm>
            <a:off x="992944" y="1691747"/>
            <a:ext cx="10206112" cy="4043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48D1AEF-7E67-4826-977B-0706BC290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8" b="37513"/>
          <a:stretch/>
        </p:blipFill>
        <p:spPr>
          <a:xfrm>
            <a:off x="992944" y="2073540"/>
            <a:ext cx="10206112" cy="220177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A1C97ED-7DF2-4C79-B056-C0CDC59C75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9"/>
          <a:stretch/>
        </p:blipFill>
        <p:spPr>
          <a:xfrm>
            <a:off x="992944" y="4753689"/>
            <a:ext cx="10206112" cy="18401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37ACC-7861-CF44-8018-FF612C8AAC26}"/>
              </a:ext>
            </a:extLst>
          </p:cNvPr>
          <p:cNvSpPr/>
          <p:nvPr/>
        </p:nvSpPr>
        <p:spPr>
          <a:xfrm>
            <a:off x="4735286" y="6197542"/>
            <a:ext cx="6302828" cy="39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237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2DFD988-94DE-4C66-8C78-7D7CCC653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4" y="1682277"/>
            <a:ext cx="10091811" cy="2338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184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B9A40A-6821-4593-9A86-F42404C03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5" y="1704459"/>
            <a:ext cx="10125149" cy="3352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18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D8AFE21-F021-4DC1-BAC8-34B09303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7" y="1671751"/>
            <a:ext cx="10229925" cy="4452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228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ADFEFC8-08AF-47FC-844D-AD7D6D46C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7" y="1623843"/>
            <a:ext cx="6036990" cy="3831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96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99409A4-290D-4868-86AD-7D5C6928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49" y="2460357"/>
            <a:ext cx="4278502" cy="321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4AC46-634F-4C90-87E0-FB84D92E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7" y="1540243"/>
            <a:ext cx="10120386" cy="81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E7A0E-F70F-42E6-86BF-62C0CC9A7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7" y="5779212"/>
            <a:ext cx="8110597" cy="923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6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F0B42-05AA-4A2E-B2C6-1AB8B16B7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0" y="1540181"/>
            <a:ext cx="9710809" cy="790581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05A17B4-5370-4FAC-99FB-7AE1E6076F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91"/>
          <a:stretch/>
        </p:blipFill>
        <p:spPr>
          <a:xfrm>
            <a:off x="953950" y="2580694"/>
            <a:ext cx="10144199" cy="2164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16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SET-COVERING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05A17B4-5370-4FAC-99FB-7AE1E6076F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7"/>
          <a:stretch/>
        </p:blipFill>
        <p:spPr>
          <a:xfrm>
            <a:off x="953950" y="1643605"/>
            <a:ext cx="10144199" cy="2730236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511B1EC7-4159-41AC-9732-532B26A82D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13"/>
          <a:stretch/>
        </p:blipFill>
        <p:spPr>
          <a:xfrm>
            <a:off x="965525" y="4838218"/>
            <a:ext cx="9382194" cy="12001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163B27-543D-48C2-95AF-F4C7C28B2CE8}"/>
              </a:ext>
            </a:extLst>
          </p:cNvPr>
          <p:cNvGrpSpPr/>
          <p:nvPr/>
        </p:nvGrpSpPr>
        <p:grpSpPr>
          <a:xfrm>
            <a:off x="965525" y="4369444"/>
            <a:ext cx="9382194" cy="485812"/>
            <a:chOff x="965525" y="4369444"/>
            <a:chExt cx="9382194" cy="485812"/>
          </a:xfrm>
        </p:grpSpPr>
        <p:pic>
          <p:nvPicPr>
            <p:cNvPr id="4" name="Picture 3" descr="Text, letter&#10;&#10;Description automatically generated">
              <a:extLst>
                <a:ext uri="{FF2B5EF4-FFF2-40B4-BE49-F238E27FC236}">
                  <a16:creationId xmlns:a16="http://schemas.microsoft.com/office/drawing/2014/main" id="{8BD64C44-3A0C-4403-ACBA-DB07AB165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938"/>
            <a:stretch/>
          </p:blipFill>
          <p:spPr>
            <a:xfrm>
              <a:off x="965525" y="4461176"/>
              <a:ext cx="9382194" cy="365125"/>
            </a:xfrm>
            <a:prstGeom prst="rect">
              <a:avLst/>
            </a:prstGeom>
          </p:spPr>
        </p:pic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63060F13-8FAE-4C49-9E8B-CDD42875F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t="55705" b="32237"/>
            <a:stretch/>
          </p:blipFill>
          <p:spPr>
            <a:xfrm>
              <a:off x="1180617" y="4369444"/>
              <a:ext cx="9167101" cy="485812"/>
            </a:xfrm>
            <a:prstGeom prst="rect">
              <a:avLst/>
            </a:prstGeom>
          </p:spPr>
        </p:pic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B8DEF52-59BF-4B99-94DD-2FE75E273F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1" y="6022969"/>
            <a:ext cx="1390660" cy="404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9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35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Approximation Algorithms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1C2AB49-09A5-4CCA-92F2-0FE7CD03C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97" y="1708222"/>
            <a:ext cx="10125149" cy="4524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90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811C97B-F60E-473E-93FF-953835E1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" y="1755285"/>
            <a:ext cx="10120386" cy="3714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73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D4CF692-F6A3-4341-8B56-1F1077907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8" y="1744158"/>
            <a:ext cx="10115624" cy="208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54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A5C6191-294A-4B2E-8229-AEFFB808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6" y="1786177"/>
            <a:ext cx="10106099" cy="3333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24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865524B-1BD4-4E65-9FCA-125DE42B5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2" y="1758475"/>
            <a:ext cx="10248975" cy="3100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047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4427F1-27DC-484C-80EA-7351E91E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40"/>
          <a:stretch/>
        </p:blipFill>
        <p:spPr>
          <a:xfrm>
            <a:off x="997706" y="1754969"/>
            <a:ext cx="10196587" cy="8088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29B0F-5932-4188-B59F-E40F17FF0B39}"/>
              </a:ext>
            </a:extLst>
          </p:cNvPr>
          <p:cNvGrpSpPr/>
          <p:nvPr/>
        </p:nvGrpSpPr>
        <p:grpSpPr>
          <a:xfrm>
            <a:off x="997706" y="4087430"/>
            <a:ext cx="9834417" cy="2758760"/>
            <a:chOff x="997706" y="4459217"/>
            <a:chExt cx="9834417" cy="2758760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61538AEC-F386-46CC-A613-F30C1310F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97706" y="4459217"/>
              <a:ext cx="9810822" cy="1738325"/>
            </a:xfrm>
            <a:prstGeom prst="rect">
              <a:avLst/>
            </a:prstGeom>
          </p:spPr>
        </p:pic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5247C82A-2D97-457D-97B8-63D2133A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03" r="34281"/>
            <a:stretch/>
          </p:blipFill>
          <p:spPr>
            <a:xfrm>
              <a:off x="4384578" y="5448448"/>
              <a:ext cx="6447545" cy="176952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1CEF0F-3F78-4CC4-A272-1A4B700D1DA4}"/>
              </a:ext>
            </a:extLst>
          </p:cNvPr>
          <p:cNvGrpSpPr/>
          <p:nvPr/>
        </p:nvGrpSpPr>
        <p:grpSpPr>
          <a:xfrm>
            <a:off x="1150107" y="2569031"/>
            <a:ext cx="10514357" cy="1325564"/>
            <a:chOff x="1150107" y="3071446"/>
            <a:chExt cx="10514357" cy="1325564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584DAD2D-2658-4B53-8D9B-ED3B95AC9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408" r="30570"/>
            <a:stretch/>
          </p:blipFill>
          <p:spPr>
            <a:xfrm>
              <a:off x="4584970" y="3071446"/>
              <a:ext cx="7079494" cy="1325564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618544F4-D824-4856-AA98-CD18C0D59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20" r="68279" b="38620"/>
            <a:stretch/>
          </p:blipFill>
          <p:spPr>
            <a:xfrm>
              <a:off x="1150107" y="3153508"/>
              <a:ext cx="3234472" cy="80889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510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A7A85E-B075-4FEB-850C-A49F0A35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68" y="1781704"/>
            <a:ext cx="10196587" cy="4443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291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2D92B-D330-4520-94AA-A2518D7F0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7" y="5213283"/>
            <a:ext cx="10182299" cy="116682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AE656B3-1438-4995-9C40-F7F9AE419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2" y="1843292"/>
            <a:ext cx="9084704" cy="2939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817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RANDOMIZATION AND LINEAR PROGRAMMING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B8AB71D-0DF5-4E66-B0D7-AE0C8A42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98"/>
          <a:stretch/>
        </p:blipFill>
        <p:spPr>
          <a:xfrm>
            <a:off x="952208" y="1828789"/>
            <a:ext cx="9782247" cy="844964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CA90AD1-1638-49C3-BA61-C222E6EAF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4" b="13478"/>
          <a:stretch/>
        </p:blipFill>
        <p:spPr>
          <a:xfrm>
            <a:off x="952208" y="1713235"/>
            <a:ext cx="9782247" cy="20165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18DA1-C9CB-4E1B-A988-2335C54BFC23}"/>
              </a:ext>
            </a:extLst>
          </p:cNvPr>
          <p:cNvGrpSpPr/>
          <p:nvPr/>
        </p:nvGrpSpPr>
        <p:grpSpPr>
          <a:xfrm>
            <a:off x="952208" y="1620897"/>
            <a:ext cx="10135184" cy="3205746"/>
            <a:chOff x="952208" y="1620897"/>
            <a:chExt cx="10135184" cy="320574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A36F1C-98A6-4C94-AC37-43EBED8095A4}"/>
                </a:ext>
              </a:extLst>
            </p:cNvPr>
            <p:cNvSpPr/>
            <p:nvPr/>
          </p:nvSpPr>
          <p:spPr>
            <a:xfrm>
              <a:off x="952208" y="1620897"/>
              <a:ext cx="10135184" cy="3205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4335FF0E-C422-4CC2-BBFD-1F43BD7F2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890" b="87594"/>
            <a:stretch/>
          </p:blipFill>
          <p:spPr>
            <a:xfrm>
              <a:off x="952208" y="2042490"/>
              <a:ext cx="3226253" cy="746817"/>
            </a:xfrm>
            <a:prstGeom prst="rect">
              <a:avLst/>
            </a:prstGeom>
          </p:spPr>
        </p:pic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56845EF6-30A3-46DE-8E6F-048A444B4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91"/>
            <a:stretch/>
          </p:blipFill>
          <p:spPr>
            <a:xfrm>
              <a:off x="952208" y="1693250"/>
              <a:ext cx="9782247" cy="365126"/>
            </a:xfrm>
            <a:prstGeom prst="rect">
              <a:avLst/>
            </a:prstGeom>
          </p:spPr>
        </p:pic>
        <p:pic>
          <p:nvPicPr>
            <p:cNvPr id="14" name="Picture 13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2A5CFECC-8047-4EA2-883B-D440A795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1" t="42974" r="65612" b="41109"/>
            <a:stretch/>
          </p:blipFill>
          <p:spPr>
            <a:xfrm>
              <a:off x="1620456" y="2789498"/>
              <a:ext cx="2407534" cy="958210"/>
            </a:xfrm>
            <a:prstGeom prst="rect">
              <a:avLst/>
            </a:prstGeom>
          </p:spPr>
        </p:pic>
        <p:pic>
          <p:nvPicPr>
            <p:cNvPr id="17" name="Picture 16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8C7FEA8-5C60-4B2B-85FD-C63BE018E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8" t="12505" r="58838" b="72016"/>
            <a:stretch/>
          </p:blipFill>
          <p:spPr>
            <a:xfrm>
              <a:off x="4178454" y="1965583"/>
              <a:ext cx="2997844" cy="931762"/>
            </a:xfrm>
            <a:prstGeom prst="rect">
              <a:avLst/>
            </a:prstGeom>
          </p:spPr>
        </p:pic>
        <p:pic>
          <p:nvPicPr>
            <p:cNvPr id="18" name="Picture 1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227E15A-DD92-4601-ADA6-2978D0ED5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8" t="58324" r="69131" b="26006"/>
            <a:stretch/>
          </p:blipFill>
          <p:spPr>
            <a:xfrm>
              <a:off x="4433104" y="2789958"/>
              <a:ext cx="2037144" cy="943337"/>
            </a:xfrm>
            <a:prstGeom prst="rect">
              <a:avLst/>
            </a:prstGeom>
          </p:spPr>
        </p:pic>
        <p:pic>
          <p:nvPicPr>
            <p:cNvPr id="19" name="Picture 18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9125E74E-8F20-4FDF-9714-3BE94C7B9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8" t="74250" r="72003" b="13444"/>
            <a:stretch/>
          </p:blipFill>
          <p:spPr>
            <a:xfrm>
              <a:off x="6713229" y="2875574"/>
              <a:ext cx="1817226" cy="740780"/>
            </a:xfrm>
            <a:prstGeom prst="rect">
              <a:avLst/>
            </a:prstGeom>
          </p:spPr>
        </p:pic>
        <p:pic>
          <p:nvPicPr>
            <p:cNvPr id="20" name="Picture 1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FA570965-C8A8-448E-A7FB-8FC11127C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11"/>
            <a:stretch/>
          </p:blipFill>
          <p:spPr>
            <a:xfrm>
              <a:off x="1104608" y="3831219"/>
              <a:ext cx="8934515" cy="830086"/>
            </a:xfrm>
            <a:prstGeom prst="rect">
              <a:avLst/>
            </a:prstGeom>
          </p:spPr>
        </p:pic>
        <p:pic>
          <p:nvPicPr>
            <p:cNvPr id="16" name="Picture 15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0AD01C71-E864-4D75-A99A-E7C34682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6" t="26516" r="59528" b="56314"/>
            <a:stretch/>
          </p:blipFill>
          <p:spPr>
            <a:xfrm>
              <a:off x="7419279" y="1845715"/>
              <a:ext cx="2916820" cy="10336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919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E798F45E-6AA1-4F4F-BB47-A57B6122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6" y="1625508"/>
            <a:ext cx="10310888" cy="1609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2E0F5-D95C-4A6E-86E2-66DECE53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6" y="3221537"/>
            <a:ext cx="10182299" cy="900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44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35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7BAF4F-E39F-4DDC-BD91-3D3C76EF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1625603"/>
            <a:ext cx="10220400" cy="26622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6FAA90-0D6E-44FE-9C16-B8F17AAF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31"/>
          <a:stretch/>
        </p:blipFill>
        <p:spPr>
          <a:xfrm>
            <a:off x="1004850" y="1671623"/>
            <a:ext cx="10182299" cy="2425815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A8A2BEEF-5074-434A-8321-18ED01C74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9" b="18575"/>
          <a:stretch/>
        </p:blipFill>
        <p:spPr>
          <a:xfrm>
            <a:off x="1004850" y="4097438"/>
            <a:ext cx="10182299" cy="1180618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379A9CD-C20F-4F27-B4E3-385F007D1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5"/>
          <a:stretch/>
        </p:blipFill>
        <p:spPr>
          <a:xfrm>
            <a:off x="1004850" y="5278056"/>
            <a:ext cx="10182299" cy="822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16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829C604-2633-447E-B41F-ACB78849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599312"/>
            <a:ext cx="10177537" cy="211932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4B7C58A-94F1-4475-A67B-33B2ED9FB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19" y="3872373"/>
            <a:ext cx="10148962" cy="29718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26A5B-86C8-4FA6-99B5-A568CCE95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9" y="4056045"/>
            <a:ext cx="10110861" cy="852494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5FA3999-C5AF-4C12-99F3-CE907F63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9" y="1620897"/>
            <a:ext cx="7132726" cy="2157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0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5E9C22-208C-40EB-AEDD-19F3840B1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40"/>
          <a:stretch/>
        </p:blipFill>
        <p:spPr>
          <a:xfrm>
            <a:off x="997706" y="1455717"/>
            <a:ext cx="10196587" cy="141480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BD7699-7B96-47BC-B407-4CFE5870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2"/>
          <a:stretch/>
        </p:blipFill>
        <p:spPr>
          <a:xfrm>
            <a:off x="1020856" y="3873145"/>
            <a:ext cx="10163249" cy="152913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FFFF4A5-C0A0-49C4-8ABC-9AB6E36F2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2"/>
          <a:stretch/>
        </p:blipFill>
        <p:spPr>
          <a:xfrm>
            <a:off x="997706" y="2984855"/>
            <a:ext cx="10196587" cy="86641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227C2C1-B303-4B48-8896-EEDCD3903B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4"/>
          <a:stretch/>
        </p:blipFill>
        <p:spPr>
          <a:xfrm>
            <a:off x="1020856" y="5405375"/>
            <a:ext cx="10163249" cy="842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87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A91F316-5A67-49F9-9230-76610CF38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0" y="1561838"/>
            <a:ext cx="8767827" cy="2314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039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AFF9BB3-BAA3-4133-9AFD-EDD7BC08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2" y="1620897"/>
            <a:ext cx="8654716" cy="3403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4151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AFF9BB3-BAA3-4133-9AFD-EDD7BC08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2" y="1620897"/>
            <a:ext cx="8654716" cy="3403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179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59798B-A472-4119-8582-209C1D6A2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06"/>
          <a:stretch/>
        </p:blipFill>
        <p:spPr>
          <a:xfrm>
            <a:off x="969131" y="1613221"/>
            <a:ext cx="10253737" cy="2449494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81FD329A-E54B-41F9-A5FA-0FF3CC9A2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4"/>
          <a:stretch/>
        </p:blipFill>
        <p:spPr>
          <a:xfrm>
            <a:off x="969131" y="4062714"/>
            <a:ext cx="10253737" cy="1855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09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C995866-B91C-4CD4-A37A-E8D59505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4" y="1620897"/>
            <a:ext cx="7133590" cy="283239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0FA58F3-FED4-4D29-AF13-7FF402508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56"/>
          <a:stretch/>
        </p:blipFill>
        <p:spPr>
          <a:xfrm>
            <a:off x="1047884" y="4788959"/>
            <a:ext cx="10067999" cy="81318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4D35BBA-D3E7-4BA9-9604-F70A40098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4"/>
          <a:stretch/>
        </p:blipFill>
        <p:spPr>
          <a:xfrm>
            <a:off x="1047884" y="5602147"/>
            <a:ext cx="10067999" cy="1144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702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77E6AEC-387A-475B-BC89-393EF0A1C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5" y="1544423"/>
            <a:ext cx="10172774" cy="220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F2F22-311C-4E50-8A58-2036633A0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50" y="5162039"/>
            <a:ext cx="10206112" cy="7905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3B61F-8244-47FA-AFED-D4B3226DF172}"/>
              </a:ext>
            </a:extLst>
          </p:cNvPr>
          <p:cNvGrpSpPr/>
          <p:nvPr/>
        </p:nvGrpSpPr>
        <p:grpSpPr>
          <a:xfrm>
            <a:off x="960022" y="1304834"/>
            <a:ext cx="11019775" cy="3753074"/>
            <a:chOff x="960022" y="2265532"/>
            <a:chExt cx="11019775" cy="3753074"/>
          </a:xfrm>
        </p:grpSpPr>
        <p:pic>
          <p:nvPicPr>
            <p:cNvPr id="6" name="Picture 5" descr="Text, letter&#10;&#10;Description automatically generated">
              <a:extLst>
                <a:ext uri="{FF2B5EF4-FFF2-40B4-BE49-F238E27FC236}">
                  <a16:creationId xmlns:a16="http://schemas.microsoft.com/office/drawing/2014/main" id="{905804FF-4A85-4E06-929F-84278E58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022" y="2384792"/>
              <a:ext cx="4672047" cy="36338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34071C-169D-4D4A-9A94-C0D41560E3D7}"/>
                </a:ext>
              </a:extLst>
            </p:cNvPr>
            <p:cNvSpPr/>
            <p:nvPr/>
          </p:nvSpPr>
          <p:spPr>
            <a:xfrm>
              <a:off x="5636871" y="2265532"/>
              <a:ext cx="6342926" cy="3718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FD20028-371F-4092-A553-6841748AAF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0" y="1405519"/>
            <a:ext cx="7029501" cy="36052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8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PERFORMANCE RATIOS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D1204F2-62F4-4095-9BAC-2EA9DD234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6" y="1535517"/>
            <a:ext cx="10272788" cy="5053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619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ctr"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3A32CD-A838-4C34-BCAB-306B90539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86"/>
          <a:stretch/>
        </p:blipFill>
        <p:spPr>
          <a:xfrm>
            <a:off x="1008709" y="1482002"/>
            <a:ext cx="9163928" cy="38501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37D5D21-9048-4ABA-8FF3-B8EA184AA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7"/>
          <a:stretch/>
        </p:blipFill>
        <p:spPr>
          <a:xfrm>
            <a:off x="1008709" y="5248173"/>
            <a:ext cx="9163928" cy="149801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9DFDAD5-CC19-4D7B-8C26-F2EDCCF43969}"/>
              </a:ext>
            </a:extLst>
          </p:cNvPr>
          <p:cNvGrpSpPr/>
          <p:nvPr/>
        </p:nvGrpSpPr>
        <p:grpSpPr>
          <a:xfrm>
            <a:off x="1008709" y="1919077"/>
            <a:ext cx="9163928" cy="3250616"/>
            <a:chOff x="1008709" y="1560261"/>
            <a:chExt cx="9163928" cy="3250616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12D89242-B0D1-4263-A022-10FB91C1D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76" b="38306"/>
            <a:stretch/>
          </p:blipFill>
          <p:spPr>
            <a:xfrm>
              <a:off x="1008709" y="1560261"/>
              <a:ext cx="9163928" cy="3059865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283EE87A-4965-43A9-94C4-3E588AC1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52" r="60810" b="22133"/>
            <a:stretch/>
          </p:blipFill>
          <p:spPr>
            <a:xfrm>
              <a:off x="4746519" y="3705727"/>
              <a:ext cx="3591365" cy="11051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2592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SUBSET-SUM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7B5F14-BE66-475A-8BC4-549E5F696D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3" b="84327"/>
          <a:stretch/>
        </p:blipFill>
        <p:spPr>
          <a:xfrm>
            <a:off x="953950" y="1620897"/>
            <a:ext cx="9163928" cy="6740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14B8F12-AA95-41E5-A005-34EF279111FC}"/>
              </a:ext>
            </a:extLst>
          </p:cNvPr>
          <p:cNvGrpSpPr/>
          <p:nvPr/>
        </p:nvGrpSpPr>
        <p:grpSpPr>
          <a:xfrm>
            <a:off x="1006233" y="2168915"/>
            <a:ext cx="9501835" cy="1267952"/>
            <a:chOff x="253880" y="1995295"/>
            <a:chExt cx="9501835" cy="1267952"/>
          </a:xfrm>
        </p:grpSpPr>
        <p:pic>
          <p:nvPicPr>
            <p:cNvPr id="4" name="Picture 3" descr="Text&#10;&#10;Description automatically generated">
              <a:extLst>
                <a:ext uri="{FF2B5EF4-FFF2-40B4-BE49-F238E27FC236}">
                  <a16:creationId xmlns:a16="http://schemas.microsoft.com/office/drawing/2014/main" id="{C58EEE64-1010-441C-B3D4-3A7EDE1E9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76" b="75999"/>
            <a:stretch/>
          </p:blipFill>
          <p:spPr>
            <a:xfrm>
              <a:off x="253880" y="2376899"/>
              <a:ext cx="9501835" cy="8863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337537-9F8B-4191-9221-109E15B30EFC}"/>
                </a:ext>
              </a:extLst>
            </p:cNvPr>
            <p:cNvGrpSpPr/>
            <p:nvPr/>
          </p:nvGrpSpPr>
          <p:grpSpPr>
            <a:xfrm>
              <a:off x="253880" y="1995295"/>
              <a:ext cx="4217229" cy="363416"/>
              <a:chOff x="253880" y="1995295"/>
              <a:chExt cx="4217229" cy="363416"/>
            </a:xfrm>
          </p:grpSpPr>
          <p:pic>
            <p:nvPicPr>
              <p:cNvPr id="10" name="Picture 9" descr="Text&#10;&#10;Description automatically generated">
                <a:extLst>
                  <a:ext uri="{FF2B5EF4-FFF2-40B4-BE49-F238E27FC236}">
                    <a16:creationId xmlns:a16="http://schemas.microsoft.com/office/drawing/2014/main" id="{A68F7035-0761-4D08-89FE-2F2FA57CB8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68" t="4786" r="45189" b="89914"/>
              <a:stretch/>
            </p:blipFill>
            <p:spPr>
              <a:xfrm>
                <a:off x="476253" y="1995295"/>
                <a:ext cx="3994856" cy="3634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F0019C-84BC-4E75-9B5A-31DCAE227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0"/>
              <a:stretch/>
            </p:blipFill>
            <p:spPr>
              <a:xfrm>
                <a:off x="253880" y="2029365"/>
                <a:ext cx="222373" cy="290515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74AAF8-0096-495A-9A10-6B97542B4FCC}"/>
              </a:ext>
            </a:extLst>
          </p:cNvPr>
          <p:cNvGrpSpPr/>
          <p:nvPr/>
        </p:nvGrpSpPr>
        <p:grpSpPr>
          <a:xfrm>
            <a:off x="1008970" y="3368233"/>
            <a:ext cx="8929254" cy="1021404"/>
            <a:chOff x="1008970" y="3368233"/>
            <a:chExt cx="8929254" cy="1021404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BF8B622E-1A42-4619-BF02-FDE2B32AF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1" r="6026" b="61366"/>
            <a:stretch/>
          </p:blipFill>
          <p:spPr>
            <a:xfrm>
              <a:off x="1008970" y="3368233"/>
              <a:ext cx="8929254" cy="1021404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55E8B1FE-DE0C-4192-BB25-7C56F8EB9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" t="36412" r="67760" b="55712"/>
            <a:stretch/>
          </p:blipFill>
          <p:spPr>
            <a:xfrm>
              <a:off x="2982964" y="3729068"/>
              <a:ext cx="2739299" cy="54014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326396-3AE8-4068-A23E-B71D01C16B67}"/>
              </a:ext>
            </a:extLst>
          </p:cNvPr>
          <p:cNvGrpSpPr/>
          <p:nvPr/>
        </p:nvGrpSpPr>
        <p:grpSpPr>
          <a:xfrm>
            <a:off x="1006070" y="4232543"/>
            <a:ext cx="9501835" cy="1648123"/>
            <a:chOff x="1006070" y="4232543"/>
            <a:chExt cx="9501835" cy="1648123"/>
          </a:xfrm>
        </p:grpSpPr>
        <p:pic>
          <p:nvPicPr>
            <p:cNvPr id="18" name="Picture 17" descr="Text&#10;&#10;Description automatically generated">
              <a:extLst>
                <a:ext uri="{FF2B5EF4-FFF2-40B4-BE49-F238E27FC236}">
                  <a16:creationId xmlns:a16="http://schemas.microsoft.com/office/drawing/2014/main" id="{CB614B10-58FC-47C2-84B4-44821AB84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36" b="33305"/>
            <a:stretch/>
          </p:blipFill>
          <p:spPr>
            <a:xfrm>
              <a:off x="1006070" y="4232543"/>
              <a:ext cx="9501835" cy="1560783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AC86801D-1EA1-4AD1-B16F-B38FAA1C4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6" t="67231" r="53721" b="21771"/>
            <a:stretch/>
          </p:blipFill>
          <p:spPr>
            <a:xfrm>
              <a:off x="4722476" y="5066166"/>
              <a:ext cx="3460831" cy="754240"/>
            </a:xfrm>
            <a:prstGeom prst="rect">
              <a:avLst/>
            </a:prstGeom>
          </p:spPr>
        </p:pic>
        <p:pic>
          <p:nvPicPr>
            <p:cNvPr id="21" name="Picture 20" descr="Text&#10;&#10;Description automatically generated">
              <a:extLst>
                <a:ext uri="{FF2B5EF4-FFF2-40B4-BE49-F238E27FC236}">
                  <a16:creationId xmlns:a16="http://schemas.microsoft.com/office/drawing/2014/main" id="{B6307A08-C38B-4C51-87F6-6C1D6150D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3" t="83571" r="65435" b="5431"/>
            <a:stretch/>
          </p:blipFill>
          <p:spPr>
            <a:xfrm>
              <a:off x="8252748" y="5126426"/>
              <a:ext cx="2234124" cy="75424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8DD51A-12FA-4F7A-A6F4-A2A248FA2919}"/>
              </a:ext>
            </a:extLst>
          </p:cNvPr>
          <p:cNvGrpSpPr/>
          <p:nvPr/>
        </p:nvGrpSpPr>
        <p:grpSpPr>
          <a:xfrm>
            <a:off x="953950" y="5950350"/>
            <a:ext cx="9501835" cy="436712"/>
            <a:chOff x="953950" y="5950350"/>
            <a:chExt cx="9501835" cy="436712"/>
          </a:xfrm>
        </p:grpSpPr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id="{4AF08373-B3BE-4127-BB12-E6EC08772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32"/>
            <a:stretch/>
          </p:blipFill>
          <p:spPr>
            <a:xfrm>
              <a:off x="953950" y="5950350"/>
              <a:ext cx="9501835" cy="43671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1C4114-1277-4427-B4C7-193A9D344FBE}"/>
                </a:ext>
              </a:extLst>
            </p:cNvPr>
            <p:cNvSpPr/>
            <p:nvPr/>
          </p:nvSpPr>
          <p:spPr>
            <a:xfrm>
              <a:off x="6534106" y="6013670"/>
              <a:ext cx="3877728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D14E926E-69C0-4F8F-B27C-85B6548E9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45" t="6278" r="46211" b="89903"/>
            <a:stretch/>
          </p:blipFill>
          <p:spPr>
            <a:xfrm>
              <a:off x="6519568" y="6094072"/>
              <a:ext cx="175250" cy="26194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862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VERTEX COVER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567A599-4E1F-4639-ADBF-3AFC4BF0C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8" y="1709919"/>
            <a:ext cx="10115624" cy="1890726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DECF2E7-AB85-413E-A73B-0DB13BF7E8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3704820"/>
            <a:ext cx="9513374" cy="2913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6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VERTEX COVER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6656C905-7C16-4198-B271-54AF99897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55" b="67957"/>
          <a:stretch/>
        </p:blipFill>
        <p:spPr>
          <a:xfrm>
            <a:off x="978656" y="2681161"/>
            <a:ext cx="2918488" cy="1557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6BCB9-BFA1-494B-9AD1-E35A9003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6" y="1571370"/>
            <a:ext cx="10234687" cy="823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A5F5C-912A-4889-954F-E921C637E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6" y="6209168"/>
            <a:ext cx="8229660" cy="457203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BEC2CB18-B4A9-4743-86F3-0FD6769F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31566" b="33193"/>
          <a:stretch/>
        </p:blipFill>
        <p:spPr>
          <a:xfrm>
            <a:off x="955523" y="4250458"/>
            <a:ext cx="2918488" cy="1712495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46FDE170-B16C-4C47-A33F-61E909D6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b="67957"/>
          <a:stretch/>
        </p:blipFill>
        <p:spPr>
          <a:xfrm>
            <a:off x="4702715" y="2681161"/>
            <a:ext cx="2918488" cy="1557089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E22911A-D078-4E04-8994-4919F8CE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3" r="57855" b="31626"/>
          <a:stretch/>
        </p:blipFill>
        <p:spPr>
          <a:xfrm>
            <a:off x="8426774" y="2572752"/>
            <a:ext cx="2918488" cy="1712495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5C250B1-D69E-4945-9EF0-4317A01A1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4" r="57855"/>
          <a:stretch/>
        </p:blipFill>
        <p:spPr>
          <a:xfrm>
            <a:off x="4727448" y="4308333"/>
            <a:ext cx="2918488" cy="1536832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F6ADED69-7303-4BD6-85B1-048FE6771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68374"/>
          <a:stretch/>
        </p:blipFill>
        <p:spPr>
          <a:xfrm>
            <a:off x="8403336" y="4308333"/>
            <a:ext cx="2918489" cy="1536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59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VERTEX COVER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1BD86F1-7B1B-4C1F-A04A-E61C5227F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6" y="1622016"/>
            <a:ext cx="10196587" cy="19240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AA497A-9E9D-4620-9592-9C13033F84AD}"/>
              </a:ext>
            </a:extLst>
          </p:cNvPr>
          <p:cNvGrpSpPr/>
          <p:nvPr/>
        </p:nvGrpSpPr>
        <p:grpSpPr>
          <a:xfrm>
            <a:off x="997706" y="3709989"/>
            <a:ext cx="10082286" cy="2609788"/>
            <a:chOff x="997706" y="3709989"/>
            <a:chExt cx="10082286" cy="2609788"/>
          </a:xfrm>
        </p:grpSpPr>
        <p:pic>
          <p:nvPicPr>
            <p:cNvPr id="6" name="Picture 5" descr="Text, letter&#10;&#10;Description automatically generated">
              <a:extLst>
                <a:ext uri="{FF2B5EF4-FFF2-40B4-BE49-F238E27FC236}">
                  <a16:creationId xmlns:a16="http://schemas.microsoft.com/office/drawing/2014/main" id="{B851DB2A-6C97-480F-A88A-23982FA6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06" y="3709989"/>
              <a:ext cx="10082286" cy="25622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613732-E1FF-4E48-8D42-12C5BCE58CE7}"/>
                </a:ext>
              </a:extLst>
            </p:cNvPr>
            <p:cNvSpPr/>
            <p:nvPr/>
          </p:nvSpPr>
          <p:spPr>
            <a:xfrm>
              <a:off x="10695008" y="5729468"/>
              <a:ext cx="358815" cy="590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637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TRAVELING-SALESPERSON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CF82FE-48FA-439E-8B32-EA0DD279E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1" y="1675134"/>
            <a:ext cx="10139437" cy="2809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632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TRAVELING-SALESPERSON PROBLEM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414068-CCA7-4C59-8D09-5ED17A57F18F}"/>
              </a:ext>
            </a:extLst>
          </p:cNvPr>
          <p:cNvGrpSpPr/>
          <p:nvPr/>
        </p:nvGrpSpPr>
        <p:grpSpPr>
          <a:xfrm>
            <a:off x="940556" y="1762113"/>
            <a:ext cx="10310888" cy="3333774"/>
            <a:chOff x="940556" y="1762113"/>
            <a:chExt cx="10310888" cy="3333774"/>
          </a:xfrm>
        </p:grpSpPr>
        <p:pic>
          <p:nvPicPr>
            <p:cNvPr id="4" name="Picture 3" descr="Text, letter&#10;&#10;Description automatically generated">
              <a:extLst>
                <a:ext uri="{FF2B5EF4-FFF2-40B4-BE49-F238E27FC236}">
                  <a16:creationId xmlns:a16="http://schemas.microsoft.com/office/drawing/2014/main" id="{1F1BA462-6D2F-4280-88A3-0447FB17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556" y="1762113"/>
              <a:ext cx="10310888" cy="33337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8EF6DF-7AD8-42C0-8DEE-129287610A33}"/>
                </a:ext>
              </a:extLst>
            </p:cNvPr>
            <p:cNvSpPr/>
            <p:nvPr/>
          </p:nvSpPr>
          <p:spPr>
            <a:xfrm>
              <a:off x="8414185" y="4592255"/>
              <a:ext cx="2593339" cy="419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4202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5009</TotalTime>
  <Words>254</Words>
  <Application>Microsoft Macintosh PowerPoint</Application>
  <PresentationFormat>Widescreen</PresentationFormat>
  <Paragraphs>89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35</vt:lpstr>
      <vt:lpstr>CHAPTER 35 OVERVIEW</vt:lpstr>
      <vt:lpstr>PERFORMANCE RATIOS</vt:lpstr>
      <vt:lpstr>VERTEX COVER</vt:lpstr>
      <vt:lpstr>VERTEX COVER (continued)</vt:lpstr>
      <vt:lpstr>VERTEX COVER (continued)</vt:lpstr>
      <vt:lpstr>TRAVELING-SALESPERSON PROBLEM</vt:lpstr>
      <vt:lpstr>TRAVELING-SALESPERSON PROBLEM (continued)</vt:lpstr>
      <vt:lpstr>TRAVELING-SALESPERSON PROBLEM (continued)</vt:lpstr>
      <vt:lpstr>EXAMPLE</vt:lpstr>
      <vt:lpstr>TRAVELING-SALESPERSON PROBLEM (continued)</vt:lpstr>
      <vt:lpstr>SET-COVERING PROBLEM</vt:lpstr>
      <vt:lpstr>SET-COVERING PROBLEM (continued)</vt:lpstr>
      <vt:lpstr>SET-COVERING PROBLEM (continued)</vt:lpstr>
      <vt:lpstr>SET-COVERING PROBLEM (continued)</vt:lpstr>
      <vt:lpstr>EXAMPLE</vt:lpstr>
      <vt:lpstr>SET-COVERING PROBLEM (continued)</vt:lpstr>
      <vt:lpstr>SET-COVERING PROBLEM (continued)</vt:lpstr>
      <vt:lpstr>RANDOMIZATION AND LINEAR PROGRAMMING</vt:lpstr>
      <vt:lpstr>RANDOMIZATION AND LINEAR PROGRAMMING (continued)</vt:lpstr>
      <vt:lpstr>RANDOMIZATION AND LINEAR PROGRAMMING (continued)</vt:lpstr>
      <vt:lpstr>RANDOMIZATION AND LINEAR PROGRAMMING (continued)</vt:lpstr>
      <vt:lpstr>RANDOMIZATION AND LINEAR PROGRAMMING (continued)</vt:lpstr>
      <vt:lpstr>RANDOMIZATION AND LINEAR PROGRAMMING (continued)</vt:lpstr>
      <vt:lpstr>RANDOMIZATION AND LINEAR PROGRAMMING (continued)</vt:lpstr>
      <vt:lpstr>RANDOMIZATION AND LINEAR PROGRAMMING (continued)</vt:lpstr>
      <vt:lpstr>RANDOMIZATION AND LINEAR PROGRAMMING (continued)</vt:lpstr>
      <vt:lpstr>THE SUBSET-SUM PROBLEM</vt:lpstr>
      <vt:lpstr>THE SUBSET-SUM PROBLEM (continued)</vt:lpstr>
      <vt:lpstr>THE SUBSET-SUM PROBLEM (continued)</vt:lpstr>
      <vt:lpstr>THE SUBSET-SUM PROBLEM (continued)</vt:lpstr>
      <vt:lpstr>THE SUBSET-SUM PROBLEM (continued)</vt:lpstr>
      <vt:lpstr>EXAMPLE</vt:lpstr>
      <vt:lpstr>THE SUBSET-SUM PROBLEM (continued)</vt:lpstr>
      <vt:lpstr>THE SUBSET-SUM PROBLEM (continued)</vt:lpstr>
      <vt:lpstr>THE SUBSET-SUM PROBLEM (continued)</vt:lpstr>
      <vt:lpstr>THE SUBSET-SUM PROBLEM (continued)</vt:lpstr>
      <vt:lpstr>EXAMPLE</vt:lpstr>
      <vt:lpstr>THE SUBSET-SUM PROBLEM (continued)</vt:lpstr>
      <vt:lpstr>THE SUBSET-SUM PROBLEM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145</cp:revision>
  <dcterms:created xsi:type="dcterms:W3CDTF">2022-01-04T15:58:33Z</dcterms:created>
  <dcterms:modified xsi:type="dcterms:W3CDTF">2022-05-19T16:24:26Z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